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4" r:id="rId9"/>
    <p:sldId id="266" r:id="rId10"/>
    <p:sldId id="272" r:id="rId11"/>
    <p:sldId id="273" r:id="rId12"/>
    <p:sldId id="274" r:id="rId13"/>
    <p:sldId id="275" r:id="rId14"/>
    <p:sldId id="276" r:id="rId15"/>
    <p:sldId id="277" r:id="rId16"/>
    <p:sldId id="268" r:id="rId17"/>
    <p:sldId id="265" r:id="rId18"/>
    <p:sldId id="267" r:id="rId19"/>
    <p:sldId id="281" r:id="rId20"/>
    <p:sldId id="282" r:id="rId21"/>
    <p:sldId id="283" r:id="rId22"/>
    <p:sldId id="260" r:id="rId23"/>
    <p:sldId id="269" r:id="rId24"/>
    <p:sldId id="270" r:id="rId25"/>
    <p:sldId id="278" r:id="rId26"/>
    <p:sldId id="279" r:id="rId27"/>
    <p:sldId id="271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25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4EA6D-1D58-4868-A4AB-85C697C194FD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E43F3-D84D-4146-BBAF-582D7527DB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4869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Figuring out which areas of the</a:t>
            </a:r>
            <a:r>
              <a:rPr lang="en-US" baseline="0" dirty="0" smtClean="0"/>
              <a:t> towns in S.A. would be deemed “black” and “white”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E43F3-D84D-4146-BBAF-582D7527DBD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5163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Colored: mixed race, Malayan</a:t>
            </a:r>
          </a:p>
          <a:p>
            <a:r>
              <a:rPr lang="en-US" dirty="0" smtClean="0"/>
              <a:t>Asian:</a:t>
            </a:r>
            <a:r>
              <a:rPr lang="en-US" baseline="0" dirty="0" smtClean="0"/>
              <a:t> Pakistani, Indian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E43F3-D84D-4146-BBAF-582D7527DBD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4896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Burning ID papers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E43F3-D84D-4146-BBAF-582D7527DBD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4101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911B-DB86-458A-BE08-0F65ACF3B8B4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8907-7882-4C8A-9F71-307C95E7B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911B-DB86-458A-BE08-0F65ACF3B8B4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8907-7882-4C8A-9F71-307C95E7B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911B-DB86-458A-BE08-0F65ACF3B8B4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8907-7882-4C8A-9F71-307C95E7B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911B-DB86-458A-BE08-0F65ACF3B8B4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8907-7882-4C8A-9F71-307C95E7B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911B-DB86-458A-BE08-0F65ACF3B8B4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8907-7882-4C8A-9F71-307C95E7B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911B-DB86-458A-BE08-0F65ACF3B8B4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8907-7882-4C8A-9F71-307C95E7B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911B-DB86-458A-BE08-0F65ACF3B8B4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8907-7882-4C8A-9F71-307C95E7B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911B-DB86-458A-BE08-0F65ACF3B8B4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8907-7882-4C8A-9F71-307C95E7B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911B-DB86-458A-BE08-0F65ACF3B8B4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8907-7882-4C8A-9F71-307C95E7B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911B-DB86-458A-BE08-0F65ACF3B8B4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8907-7882-4C8A-9F71-307C95E7B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911B-DB86-458A-BE08-0F65ACF3B8B4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A38907-7882-4C8A-9F71-307C95E7B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1911B-DB86-458A-BE08-0F65ACF3B8B4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A38907-7882-4C8A-9F71-307C95E7BEC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76200"/>
            <a:ext cx="7851648" cy="1828800"/>
          </a:xfrm>
        </p:spPr>
        <p:txBody>
          <a:bodyPr/>
          <a:lstStyle/>
          <a:p>
            <a:r>
              <a:rPr lang="en-US" dirty="0" smtClean="0"/>
              <a:t>South Africa: Apartheid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2133600"/>
            <a:ext cx="5133975" cy="3124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69994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800" y="762000"/>
            <a:ext cx="5996057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896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609600"/>
            <a:ext cx="6359109" cy="55778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02176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838200"/>
            <a:ext cx="7326056" cy="49377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36417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8798" y="838200"/>
            <a:ext cx="5844203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337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685800"/>
            <a:ext cx="7590405" cy="52120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83716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685800"/>
            <a:ext cx="7257333" cy="539496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94231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27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Apartheid Timeline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" y="3124200"/>
            <a:ext cx="876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2400" y="2971800"/>
            <a:ext cx="0" cy="3810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915400" y="2971800"/>
            <a:ext cx="0" cy="3810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0" y="20574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1948: Apartheid Begins</a:t>
            </a:r>
            <a:endParaRPr lang="en-US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0" y="34290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1994: Apartheid Ends</a:t>
            </a:r>
            <a:endParaRPr lang="en-US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2980730"/>
            <a:ext cx="0" cy="3720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38400" y="2980730"/>
            <a:ext cx="0" cy="3720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81400" y="2980730"/>
            <a:ext cx="0" cy="3720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53000" y="3005435"/>
            <a:ext cx="0" cy="3473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400800" y="297180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696200" y="297180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934200" y="204847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1992: Clinton Elected US President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867400" y="33528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1989: Berlin Wall falls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191000" y="21336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1975: Vietnam War Ends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19400" y="3323272"/>
            <a:ext cx="16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1968: </a:t>
            </a:r>
          </a:p>
          <a:p>
            <a:pPr algn="ctr"/>
            <a:r>
              <a:rPr lang="en-US" dirty="0" smtClean="0"/>
              <a:t>US Civil Rights Movement Ends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828800" y="212467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1959: Vietnam War Starts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" y="3276600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1955: US Civil Rights Movement Begins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79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Life during the Apartheid…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609600" y="1371600"/>
            <a:ext cx="7848600" cy="50292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657600" y="2514600"/>
            <a:ext cx="1752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19400" y="3581400"/>
            <a:ext cx="3505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28800" y="4876800"/>
            <a:ext cx="548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733800" y="204117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Whites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352800" y="30480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Asians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276600" y="43434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Coloreds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352800" y="57912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Blacks</a:t>
            </a:r>
            <a:endParaRPr lang="en-US" sz="2400" b="1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362200" y="1905000"/>
            <a:ext cx="20955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38200" y="12954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Most power, least numbers</a:t>
            </a:r>
            <a:endParaRPr lang="en-US" sz="2400" b="1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934200" y="3962400"/>
            <a:ext cx="10668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934200" y="2457271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Least power, most numbers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50712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Did it 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 smtClean="0"/>
              <a:t>The international community began to exclude South Africa from global events</a:t>
            </a:r>
          </a:p>
          <a:p>
            <a:pPr lvl="1"/>
            <a:r>
              <a:rPr lang="en-US" dirty="0" smtClean="0"/>
              <a:t>Economic and political “punishments” </a:t>
            </a:r>
          </a:p>
          <a:p>
            <a:pPr lvl="1"/>
            <a:r>
              <a:rPr lang="en-US" dirty="0" smtClean="0"/>
              <a:t>Countries refused to </a:t>
            </a:r>
            <a:r>
              <a:rPr lang="en-US" u="sng" dirty="0" smtClean="0"/>
              <a:t>trade</a:t>
            </a:r>
            <a:r>
              <a:rPr lang="en-US" dirty="0" smtClean="0"/>
              <a:t> with S.A.</a:t>
            </a:r>
          </a:p>
          <a:p>
            <a:pPr lvl="1"/>
            <a:r>
              <a:rPr lang="en-US" dirty="0" smtClean="0"/>
              <a:t>Internal </a:t>
            </a:r>
            <a:r>
              <a:rPr lang="en-US" u="sng" dirty="0" smtClean="0"/>
              <a:t>protests</a:t>
            </a:r>
            <a:r>
              <a:rPr lang="en-US" dirty="0" smtClean="0"/>
              <a:t> </a:t>
            </a:r>
          </a:p>
          <a:p>
            <a:r>
              <a:rPr lang="en-US" dirty="0" smtClean="0"/>
              <a:t>Nelson Mandela </a:t>
            </a:r>
          </a:p>
          <a:p>
            <a:pPr lvl="1"/>
            <a:r>
              <a:rPr lang="en-US" dirty="0" smtClean="0"/>
              <a:t>First Black African to be elected president of South Africa 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2700" y="3962400"/>
            <a:ext cx="4381500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51470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8800" y="198582"/>
            <a:ext cx="5003800" cy="650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470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304800"/>
            <a:ext cx="7756263" cy="48140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History…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dirty="0" smtClean="0"/>
              <a:t>In 1652, the Dutch set up a trading station in the Cape of Good Hope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0" y="1447800"/>
            <a:ext cx="4681723" cy="512064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426621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0120" y="914400"/>
            <a:ext cx="7269480" cy="54681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88626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762000"/>
            <a:ext cx="6934200" cy="5943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9846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762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Nelson Mandela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dirty="0" smtClean="0"/>
              <a:t>Born July 18, 1918</a:t>
            </a:r>
          </a:p>
          <a:p>
            <a:r>
              <a:rPr lang="en-US" dirty="0" smtClean="0"/>
              <a:t>Given name: </a:t>
            </a:r>
            <a:r>
              <a:rPr lang="en-US" dirty="0" err="1" smtClean="0"/>
              <a:t>Rolihlahla</a:t>
            </a:r>
            <a:r>
              <a:rPr lang="en-US" dirty="0" smtClean="0"/>
              <a:t> (Troublemaker) Mandela</a:t>
            </a:r>
          </a:p>
          <a:p>
            <a:pPr lvl="1"/>
            <a:r>
              <a:rPr lang="en-US" dirty="0" smtClean="0"/>
              <a:t>His English teacher gave him the name “Nelson”</a:t>
            </a:r>
          </a:p>
          <a:p>
            <a:r>
              <a:rPr lang="en-US" dirty="0" smtClean="0"/>
              <a:t>His father influenced him to study to become a lawyer</a:t>
            </a:r>
          </a:p>
          <a:p>
            <a:r>
              <a:rPr lang="en-US" dirty="0" smtClean="0"/>
              <a:t>Became heavily involved in anti-apartheid movements in the 1950s and 60s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657600"/>
            <a:ext cx="2493036" cy="310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83065" y="3200400"/>
            <a:ext cx="2803735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4474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6278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Nelson Mandela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r>
              <a:rPr lang="en-US" sz="2800" dirty="0" smtClean="0"/>
              <a:t>In 1961, he became the president of the ANC – which he co-founded</a:t>
            </a:r>
          </a:p>
          <a:p>
            <a:r>
              <a:rPr lang="en-US" sz="2800" dirty="0" smtClean="0"/>
              <a:t>He quickly realized that non-violent measures were not going to stop the apartheid so he made other arrangements:</a:t>
            </a:r>
          </a:p>
          <a:p>
            <a:pPr lvl="1"/>
            <a:r>
              <a:rPr lang="en-US" dirty="0" smtClean="0"/>
              <a:t>Sabotage campaigns</a:t>
            </a:r>
          </a:p>
          <a:p>
            <a:pPr lvl="1"/>
            <a:r>
              <a:rPr lang="en-US" dirty="0" smtClean="0"/>
              <a:t>Bombing apartheid courts, post offices, and government offices</a:t>
            </a:r>
          </a:p>
          <a:p>
            <a:pPr lvl="1"/>
            <a:r>
              <a:rPr lang="en-US" dirty="0" smtClean="0"/>
              <a:t>Raised funds from outside the country to train his ANC troops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372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Nelson Mandela’s Arrest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r>
              <a:rPr lang="en-US" dirty="0" smtClean="0"/>
              <a:t>August 5, 1962 Mandela was arrested after being on the run for 17 months</a:t>
            </a:r>
          </a:p>
          <a:p>
            <a:r>
              <a:rPr lang="en-US" dirty="0" smtClean="0"/>
              <a:t>He was sent to prison for 27 years and he spent 18 of those years on </a:t>
            </a:r>
            <a:r>
              <a:rPr lang="en-US" dirty="0" err="1" smtClean="0"/>
              <a:t>Robben</a:t>
            </a:r>
            <a:r>
              <a:rPr lang="en-US" dirty="0" smtClean="0"/>
              <a:t> Island penitentiary </a:t>
            </a:r>
          </a:p>
          <a:p>
            <a:r>
              <a:rPr lang="en-US" dirty="0" smtClean="0"/>
              <a:t>His reputation grew in prison as an influential leader in S.A.</a:t>
            </a:r>
          </a:p>
          <a:p>
            <a:r>
              <a:rPr lang="en-US" dirty="0" smtClean="0"/>
              <a:t>Prisoners were segregated by race</a:t>
            </a:r>
          </a:p>
          <a:p>
            <a:pPr lvl="1"/>
            <a:r>
              <a:rPr lang="en-US" dirty="0" smtClean="0"/>
              <a:t>Mandela was allowed one letter and visitor every 6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966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2709204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Yard at </a:t>
            </a:r>
            <a:r>
              <a:rPr lang="en-US" sz="4000" dirty="0" err="1" smtClean="0"/>
              <a:t>Robben</a:t>
            </a:r>
            <a:r>
              <a:rPr lang="en-US" sz="4000" dirty="0" smtClean="0"/>
              <a:t> Island Prison</a:t>
            </a:r>
            <a:endParaRPr lang="en-US" sz="400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42" r="5942"/>
          <a:stretch>
            <a:fillRect/>
          </a:stretch>
        </p:blipFill>
        <p:spPr>
          <a:xfrm rot="420000">
            <a:off x="3134975" y="995946"/>
            <a:ext cx="5369443" cy="45720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653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6889" y="3291840"/>
            <a:ext cx="5337111" cy="3566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5084167" cy="338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184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5516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Mandela’s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r>
              <a:rPr lang="en-US" dirty="0" smtClean="0"/>
              <a:t>February 11 1990, Mandela was released from prison</a:t>
            </a:r>
          </a:p>
          <a:p>
            <a:pPr lvl="1"/>
            <a:r>
              <a:rPr lang="en-US" dirty="0" smtClean="0"/>
              <a:t>1991 F.W. </a:t>
            </a:r>
            <a:r>
              <a:rPr lang="en-US" smtClean="0"/>
              <a:t>de Klerk </a:t>
            </a:r>
            <a:r>
              <a:rPr lang="en-US" dirty="0" smtClean="0"/>
              <a:t>(white president of S.A. reversed the ban on the </a:t>
            </a:r>
            <a:r>
              <a:rPr lang="en-US" dirty="0" smtClean="0"/>
              <a:t>ANC, and repealed the apartheid laws)</a:t>
            </a:r>
            <a:endParaRPr lang="en-US" dirty="0" smtClean="0"/>
          </a:p>
          <a:p>
            <a:r>
              <a:rPr lang="en-US" dirty="0" smtClean="0"/>
              <a:t>From 1990-94 he returned to the ANC and assisted in holding S.A.’s first multi-racial election – which he won</a:t>
            </a:r>
          </a:p>
          <a:p>
            <a:r>
              <a:rPr lang="en-US" dirty="0" smtClean="0"/>
              <a:t>Throughout his presidency he continued to rebuild S.A. and advocate for social and human rights organizations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193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0"/>
            <a:ext cx="4655127" cy="3474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78" y="3505200"/>
            <a:ext cx="4495800" cy="3383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4495800" cy="3474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35419" y="3505200"/>
            <a:ext cx="4608581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4587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0408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History Cont.…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r>
              <a:rPr lang="en-US" dirty="0" smtClean="0"/>
              <a:t>The Dutch who were living at the Cape of Good Hope helped to supply their ships sailing from the Netherlands to the East Indies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4925" y="2168236"/>
            <a:ext cx="3979475" cy="4389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6941" y="2168236"/>
            <a:ext cx="3920259" cy="4389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3655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70408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History Cont.…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14400"/>
            <a:ext cx="4038600" cy="5791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Other European groups of people along with the Dutch settled in South Africa</a:t>
            </a:r>
          </a:p>
          <a:p>
            <a:pPr lvl="1"/>
            <a:r>
              <a:rPr lang="en-US" sz="3200" dirty="0" smtClean="0"/>
              <a:t>French</a:t>
            </a:r>
          </a:p>
          <a:p>
            <a:pPr lvl="1"/>
            <a:r>
              <a:rPr lang="en-US" sz="3200" dirty="0" smtClean="0"/>
              <a:t>Germans</a:t>
            </a:r>
          </a:p>
          <a:p>
            <a:endParaRPr lang="en-US" sz="3200" dirty="0"/>
          </a:p>
          <a:p>
            <a:r>
              <a:rPr lang="en-US" sz="3200" dirty="0" smtClean="0"/>
              <a:t>All European settles in South Africa were called </a:t>
            </a:r>
            <a:r>
              <a:rPr lang="en-US" sz="3200" b="1" i="1" u="sng" dirty="0" smtClean="0"/>
              <a:t>Afrikaners </a:t>
            </a:r>
            <a:endParaRPr lang="en-US" sz="3200" u="sng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914400"/>
            <a:ext cx="3452366" cy="5669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4001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History…Cont.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b="1" i="1" u="sng" dirty="0" smtClean="0"/>
              <a:t>Afrikaners</a:t>
            </a:r>
            <a:r>
              <a:rPr lang="en-US" dirty="0" smtClean="0"/>
              <a:t> = all white people in South Africa</a:t>
            </a:r>
          </a:p>
          <a:p>
            <a:r>
              <a:rPr lang="en-US" dirty="0" smtClean="0"/>
              <a:t>Their official language was: </a:t>
            </a:r>
            <a:r>
              <a:rPr lang="en-US" b="1" i="1" u="sng" dirty="0" smtClean="0"/>
              <a:t>Afrikaan</a:t>
            </a:r>
            <a:r>
              <a:rPr lang="en-US" b="1" i="1" u="sng" dirty="0"/>
              <a:t>s</a:t>
            </a:r>
            <a:endParaRPr lang="en-US" u="sng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2600" y="1981200"/>
            <a:ext cx="5427878" cy="448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50214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6278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Life during the Apartheid…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86400"/>
          </a:xfrm>
        </p:spPr>
        <p:txBody>
          <a:bodyPr/>
          <a:lstStyle/>
          <a:p>
            <a:r>
              <a:rPr lang="en-US" dirty="0" smtClean="0"/>
              <a:t>By the 1900’s, much of South Africa had started to become racist and much of the government was dominated by white Afrikaners. </a:t>
            </a:r>
          </a:p>
          <a:p>
            <a:r>
              <a:rPr lang="en-US" dirty="0" smtClean="0"/>
              <a:t>African National Congress (ANC) was created to fight back against the Afrikaners. </a:t>
            </a:r>
            <a:endParaRPr lang="en-US" dirty="0"/>
          </a:p>
          <a:p>
            <a:pPr lvl="1"/>
            <a:r>
              <a:rPr lang="en-US" dirty="0" smtClean="0"/>
              <a:t>This was an uphill battle for black South Africans </a:t>
            </a:r>
          </a:p>
          <a:p>
            <a:pPr lvl="1"/>
            <a:r>
              <a:rPr lang="en-US" dirty="0" smtClean="0"/>
              <a:t>Stephen </a:t>
            </a:r>
            <a:r>
              <a:rPr lang="en-US" dirty="0" err="1" smtClean="0"/>
              <a:t>Biko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9000" y="3429000"/>
            <a:ext cx="4800600" cy="3200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56398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6278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Life during the Apartheid…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dirty="0" smtClean="0"/>
              <a:t>Despite the newly formed ANC, racial tensions began to grow and this period of hate and segregation is known as the </a:t>
            </a:r>
            <a:r>
              <a:rPr lang="en-US" b="1" i="1" u="sng" dirty="0" smtClean="0"/>
              <a:t>Apartheid</a:t>
            </a:r>
            <a:r>
              <a:rPr lang="en-US" dirty="0" smtClean="0"/>
              <a:t> (apart and separate) 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 algn="ctr">
              <a:buNone/>
            </a:pPr>
            <a:endParaRPr lang="en-US" u="sng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0501" y="2286000"/>
            <a:ext cx="6988099" cy="42976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9286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Life during the Apartheid…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r>
              <a:rPr lang="en-US" dirty="0" smtClean="0"/>
              <a:t>The government passed various laws that required separation of color. No black Africans or white Afrikaners were allowed to do anything together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26380" y="2682240"/>
            <a:ext cx="4150620" cy="3108960"/>
          </a:xfrm>
          <a:prstGeom prst="rect">
            <a:avLst/>
          </a:prstGeom>
        </p:spPr>
      </p:pic>
      <p:sp>
        <p:nvSpPr>
          <p:cNvPr id="5" name="&quot;No&quot; Symbol 4"/>
          <p:cNvSpPr/>
          <p:nvPr/>
        </p:nvSpPr>
        <p:spPr>
          <a:xfrm>
            <a:off x="1752600" y="2438400"/>
            <a:ext cx="5334000" cy="3962400"/>
          </a:xfrm>
          <a:prstGeom prst="noSmoking">
            <a:avLst>
              <a:gd name="adj" fmla="val 499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202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Life during the Apartheid…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229600" cy="5287963"/>
          </a:xfrm>
        </p:spPr>
        <p:txBody>
          <a:bodyPr>
            <a:normAutofit/>
          </a:bodyPr>
          <a:lstStyle/>
          <a:p>
            <a:r>
              <a:rPr lang="en-US" dirty="0" smtClean="0"/>
              <a:t>Black South Africans were not allowed to: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Vote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Receive a good education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Have well-paying jobs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Use the same facilities as white Afrikaners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Visit the same hospitals or restaurants, or use the same transportation </a:t>
            </a:r>
            <a:endParaRPr lang="en-US" dirty="0"/>
          </a:p>
          <a:p>
            <a:pPr marL="571500" indent="-514350"/>
            <a:r>
              <a:rPr lang="en-US" dirty="0" smtClean="0"/>
              <a:t>In addition they had to: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Married couples had to have state permission to live together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Carry identification papers with them at all times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015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305</TotalTime>
  <Words>669</Words>
  <Application>Microsoft Office PowerPoint</Application>
  <PresentationFormat>On-screen Show (4:3)</PresentationFormat>
  <Paragraphs>89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South Africa: Apartheid</vt:lpstr>
      <vt:lpstr>The History…</vt:lpstr>
      <vt:lpstr>The History Cont.…</vt:lpstr>
      <vt:lpstr>The History Cont.…</vt:lpstr>
      <vt:lpstr>The History…Cont.</vt:lpstr>
      <vt:lpstr>Life during the Apartheid…</vt:lpstr>
      <vt:lpstr>Life during the Apartheid…</vt:lpstr>
      <vt:lpstr>Life during the Apartheid…</vt:lpstr>
      <vt:lpstr>Life during the Apartheid…</vt:lpstr>
      <vt:lpstr>Slide 10</vt:lpstr>
      <vt:lpstr>Slide 11</vt:lpstr>
      <vt:lpstr>Slide 12</vt:lpstr>
      <vt:lpstr>Slide 13</vt:lpstr>
      <vt:lpstr>Slide 14</vt:lpstr>
      <vt:lpstr>Slide 15</vt:lpstr>
      <vt:lpstr>Apartheid Timeline</vt:lpstr>
      <vt:lpstr>Life during the Apartheid…</vt:lpstr>
      <vt:lpstr>How Did it End?</vt:lpstr>
      <vt:lpstr>Slide 19</vt:lpstr>
      <vt:lpstr>Slide 20</vt:lpstr>
      <vt:lpstr>Slide 21</vt:lpstr>
      <vt:lpstr>Nelson Mandela</vt:lpstr>
      <vt:lpstr>Nelson Mandela Cont…</vt:lpstr>
      <vt:lpstr> Nelson Mandela’s Arrest</vt:lpstr>
      <vt:lpstr>Yard at Robben Island Prison</vt:lpstr>
      <vt:lpstr>Slide 26</vt:lpstr>
      <vt:lpstr>Mandela’s Release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Apartheid in South Africa</dc:title>
  <dc:creator>Jenae</dc:creator>
  <cp:lastModifiedBy>Administrator</cp:lastModifiedBy>
  <cp:revision>77</cp:revision>
  <dcterms:created xsi:type="dcterms:W3CDTF">2012-05-01T17:13:25Z</dcterms:created>
  <dcterms:modified xsi:type="dcterms:W3CDTF">2012-05-09T18:09:13Z</dcterms:modified>
</cp:coreProperties>
</file>